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
  </p:notesMasterIdLst>
  <p:handoutMasterIdLst>
    <p:handoutMasterId r:id="rId15"/>
  </p:handoutMasterIdLst>
  <p:sldIdLst>
    <p:sldId id="270" r:id="rId2"/>
    <p:sldId id="266" r:id="rId3"/>
    <p:sldId id="256" r:id="rId4"/>
    <p:sldId id="257" r:id="rId5"/>
    <p:sldId id="265" r:id="rId6"/>
    <p:sldId id="259" r:id="rId7"/>
    <p:sldId id="262" r:id="rId8"/>
    <p:sldId id="258" r:id="rId9"/>
    <p:sldId id="264" r:id="rId10"/>
    <p:sldId id="261" r:id="rId11"/>
    <p:sldId id="263" r:id="rId12"/>
    <p:sldId id="268" r:id="rId13"/>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charset="0"/>
        <a:ea typeface="ＭＳ Ｐゴシック" charset="0"/>
        <a:cs typeface="+mn-cs"/>
      </a:defRPr>
    </a:lvl1pPr>
    <a:lvl2pPr marL="457200" algn="l" rtl="0" fontAlgn="base">
      <a:spcBef>
        <a:spcPct val="0"/>
      </a:spcBef>
      <a:spcAft>
        <a:spcPct val="0"/>
      </a:spcAft>
      <a:defRPr sz="2400" kern="1200">
        <a:solidFill>
          <a:schemeClr val="tx1"/>
        </a:solidFill>
        <a:latin typeface="Times New Roman" charset="0"/>
        <a:ea typeface="ＭＳ Ｐゴシック" charset="0"/>
        <a:cs typeface="+mn-cs"/>
      </a:defRPr>
    </a:lvl2pPr>
    <a:lvl3pPr marL="914400" algn="l" rtl="0" fontAlgn="base">
      <a:spcBef>
        <a:spcPct val="0"/>
      </a:spcBef>
      <a:spcAft>
        <a:spcPct val="0"/>
      </a:spcAft>
      <a:defRPr sz="2400" kern="1200">
        <a:solidFill>
          <a:schemeClr val="tx1"/>
        </a:solidFill>
        <a:latin typeface="Times New Roman" charset="0"/>
        <a:ea typeface="ＭＳ Ｐゴシック" charset="0"/>
        <a:cs typeface="+mn-cs"/>
      </a:defRPr>
    </a:lvl3pPr>
    <a:lvl4pPr marL="1371600" algn="l" rtl="0" fontAlgn="base">
      <a:spcBef>
        <a:spcPct val="0"/>
      </a:spcBef>
      <a:spcAft>
        <a:spcPct val="0"/>
      </a:spcAft>
      <a:defRPr sz="2400" kern="1200">
        <a:solidFill>
          <a:schemeClr val="tx1"/>
        </a:solidFill>
        <a:latin typeface="Times New Roman" charset="0"/>
        <a:ea typeface="ＭＳ Ｐゴシック" charset="0"/>
        <a:cs typeface="+mn-cs"/>
      </a:defRPr>
    </a:lvl4pPr>
    <a:lvl5pPr marL="1828800" algn="l" rtl="0" fontAlgn="base">
      <a:spcBef>
        <a:spcPct val="0"/>
      </a:spcBef>
      <a:spcAft>
        <a:spcPct val="0"/>
      </a:spcAft>
      <a:defRPr sz="2400" kern="1200">
        <a:solidFill>
          <a:schemeClr val="tx1"/>
        </a:solidFill>
        <a:latin typeface="Times New Roman" charset="0"/>
        <a:ea typeface="ＭＳ Ｐゴシック" charset="0"/>
        <a:cs typeface="+mn-cs"/>
      </a:defRPr>
    </a:lvl5pPr>
    <a:lvl6pPr marL="2286000" algn="l" defTabSz="457200" rtl="0" eaLnBrk="1" latinLnBrk="0" hangingPunct="1">
      <a:defRPr sz="2400" kern="1200">
        <a:solidFill>
          <a:schemeClr val="tx1"/>
        </a:solidFill>
        <a:latin typeface="Times New Roman" charset="0"/>
        <a:ea typeface="ＭＳ Ｐゴシック" charset="0"/>
        <a:cs typeface="+mn-cs"/>
      </a:defRPr>
    </a:lvl6pPr>
    <a:lvl7pPr marL="2743200" algn="l" defTabSz="457200" rtl="0" eaLnBrk="1" latinLnBrk="0" hangingPunct="1">
      <a:defRPr sz="2400" kern="1200">
        <a:solidFill>
          <a:schemeClr val="tx1"/>
        </a:solidFill>
        <a:latin typeface="Times New Roman" charset="0"/>
        <a:ea typeface="ＭＳ Ｐゴシック" charset="0"/>
        <a:cs typeface="+mn-cs"/>
      </a:defRPr>
    </a:lvl7pPr>
    <a:lvl8pPr marL="3200400" algn="l" defTabSz="457200" rtl="0" eaLnBrk="1" latinLnBrk="0" hangingPunct="1">
      <a:defRPr sz="2400" kern="1200">
        <a:solidFill>
          <a:schemeClr val="tx1"/>
        </a:solidFill>
        <a:latin typeface="Times New Roman" charset="0"/>
        <a:ea typeface="ＭＳ Ｐゴシック" charset="0"/>
        <a:cs typeface="+mn-cs"/>
      </a:defRPr>
    </a:lvl8pPr>
    <a:lvl9pPr marL="3657600" algn="l" defTabSz="457200" rtl="0" eaLnBrk="1" latinLnBrk="0" hangingPunct="1">
      <a:defRPr sz="2400" kern="1200">
        <a:solidFill>
          <a:schemeClr val="tx1"/>
        </a:solidFill>
        <a:latin typeface="Times New Roman" charset="0"/>
        <a:ea typeface="ＭＳ Ｐゴシック" charset="0"/>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255"/>
    <p:restoredTop sz="90909"/>
  </p:normalViewPr>
  <p:slideViewPr>
    <p:cSldViewPr>
      <p:cViewPr varScale="1">
        <p:scale>
          <a:sx n="75" d="100"/>
          <a:sy n="75" d="100"/>
        </p:scale>
        <p:origin x="1648" y="1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176"/>
    </p:cViewPr>
  </p:notesTextViewPr>
  <p:sorterViewPr>
    <p:cViewPr>
      <p:scale>
        <a:sx n="66" d="100"/>
        <a:sy n="66" d="100"/>
      </p:scale>
      <p:origin x="0" y="0"/>
    </p:cViewPr>
  </p:sorterViewPr>
  <p:notesViewPr>
    <p:cSldViewPr>
      <p:cViewPr varScale="1">
        <p:scale>
          <a:sx n="40" d="100"/>
          <a:sy n="40" d="100"/>
        </p:scale>
        <p:origin x="-1488"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handoutMaster" Target="handoutMasters/handoutMaster1.xml"/><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bwMode="auto">
          <a:xfrm>
            <a:off x="0" y="0"/>
            <a:ext cx="2971800" cy="457200"/>
          </a:xfrm>
          <a:prstGeom prst="rect">
            <a:avLst/>
          </a:prstGeom>
          <a:noFill/>
          <a:ln>
            <a:noFill/>
          </a:ln>
          <a:effectLst/>
          <a:extLst>
            <a:ext uri="{FAA26D3D-D897-4be2-8F04-BA451C77F1D7}">
              <ma14:placeholderFlag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24579" name="Rectangle 3"/>
          <p:cNvSpPr>
            <a:spLocks noGrp="1" noChangeArrowheads="1"/>
          </p:cNvSpPr>
          <p:nvPr>
            <p:ph type="dt" sz="quarter" idx="1"/>
          </p:nvPr>
        </p:nvSpPr>
        <p:spPr bwMode="auto">
          <a:xfrm>
            <a:off x="3886200" y="0"/>
            <a:ext cx="2971800" cy="457200"/>
          </a:xfrm>
          <a:prstGeom prst="rect">
            <a:avLst/>
          </a:prstGeom>
          <a:noFill/>
          <a:ln>
            <a:noFill/>
          </a:ln>
          <a:effectLst/>
          <a:extLst>
            <a:ext uri="{FAA26D3D-D897-4be2-8F04-BA451C77F1D7}">
              <ma14:placeholderFlag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24580" name="Rectangle 4"/>
          <p:cNvSpPr>
            <a:spLocks noGrp="1" noChangeArrowheads="1"/>
          </p:cNvSpPr>
          <p:nvPr>
            <p:ph type="ftr" sz="quarter" idx="2"/>
          </p:nvPr>
        </p:nvSpPr>
        <p:spPr bwMode="auto">
          <a:xfrm>
            <a:off x="0" y="8686800"/>
            <a:ext cx="2971800" cy="457200"/>
          </a:xfrm>
          <a:prstGeom prst="rect">
            <a:avLst/>
          </a:prstGeom>
          <a:noFill/>
          <a:ln>
            <a:noFill/>
          </a:ln>
          <a:effectLst/>
          <a:extLst>
            <a:ext uri="{FAA26D3D-D897-4be2-8F04-BA451C77F1D7}">
              <ma14:placeholderFlag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24581"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FAA26D3D-D897-4be2-8F04-BA451C77F1D7}">
              <ma14:placeholderFlag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D5FCD368-EBDE-0F48-A51A-EB01E29CDF60}" type="slidenum">
              <a:rPr lang="en-US"/>
              <a:pPr/>
              <a:t>‹#›</a:t>
            </a:fld>
            <a:endParaRPr lang="en-US"/>
          </a:p>
        </p:txBody>
      </p:sp>
    </p:spTree>
    <p:extLst>
      <p:ext uri="{BB962C8B-B14F-4D97-AF65-F5344CB8AC3E}">
        <p14:creationId xmlns:p14="http://schemas.microsoft.com/office/powerpoint/2010/main" val="8451641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a:noFill/>
          </a:ln>
          <a:effectLst/>
          <a:extLst>
            <a:ext uri="{FAA26D3D-D897-4be2-8F04-BA451C77F1D7}">
              <ma14:placeholderFlag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5123" name="Rectangle 3"/>
          <p:cNvSpPr>
            <a:spLocks noGrp="1" noChangeArrowheads="1"/>
          </p:cNvSpPr>
          <p:nvPr>
            <p:ph type="dt" idx="1"/>
          </p:nvPr>
        </p:nvSpPr>
        <p:spPr bwMode="auto">
          <a:xfrm>
            <a:off x="3886200" y="0"/>
            <a:ext cx="2971800" cy="457200"/>
          </a:xfrm>
          <a:prstGeom prst="rect">
            <a:avLst/>
          </a:prstGeom>
          <a:noFill/>
          <a:ln>
            <a:noFill/>
          </a:ln>
          <a:effectLst/>
          <a:extLst>
            <a:ext uri="{FAA26D3D-D897-4be2-8F04-BA451C77F1D7}">
              <ma14:placeholderFlag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51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53640926-AAD7-44d8-BBD7-CCE9431645EC}">
              <a14:shadowObscured xmlns:a14="http://schemas.microsoft.com/office/drawing/2010/main" xmlns="" val="1"/>
            </a:ext>
          </a:extLst>
        </p:spPr>
      </p:sp>
      <p:sp>
        <p:nvSpPr>
          <p:cNvPr id="5125"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FAA26D3D-D897-4be2-8F04-BA451C77F1D7}">
              <ma14:placeholderFlag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126" name="Rectangle 6"/>
          <p:cNvSpPr>
            <a:spLocks noGrp="1" noChangeArrowheads="1"/>
          </p:cNvSpPr>
          <p:nvPr>
            <p:ph type="ftr" sz="quarter" idx="4"/>
          </p:nvPr>
        </p:nvSpPr>
        <p:spPr bwMode="auto">
          <a:xfrm>
            <a:off x="0" y="8686800"/>
            <a:ext cx="2971800" cy="457200"/>
          </a:xfrm>
          <a:prstGeom prst="rect">
            <a:avLst/>
          </a:prstGeom>
          <a:noFill/>
          <a:ln>
            <a:noFill/>
          </a:ln>
          <a:effectLst/>
          <a:extLst>
            <a:ext uri="{FAA26D3D-D897-4be2-8F04-BA451C77F1D7}">
              <ma14:placeholderFlag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5127"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FAA26D3D-D897-4be2-8F04-BA451C77F1D7}">
              <ma14:placeholderFlag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D6705C22-7257-0B47-89BD-E08F3BBCF174}" type="slidenum">
              <a:rPr lang="en-US"/>
              <a:pPr/>
              <a:t>‹#›</a:t>
            </a:fld>
            <a:endParaRPr lang="en-US"/>
          </a:p>
        </p:txBody>
      </p:sp>
    </p:spTree>
    <p:extLst>
      <p:ext uri="{BB962C8B-B14F-4D97-AF65-F5344CB8AC3E}">
        <p14:creationId xmlns:p14="http://schemas.microsoft.com/office/powerpoint/2010/main" val="75457100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charset="0"/>
        <a:ea typeface="ＭＳ Ｐゴシック" charset="0"/>
        <a:cs typeface="+mn-cs"/>
      </a:defRPr>
    </a:lvl1pPr>
    <a:lvl2pPr marL="457200" algn="l" rtl="0" fontAlgn="base">
      <a:spcBef>
        <a:spcPct val="30000"/>
      </a:spcBef>
      <a:spcAft>
        <a:spcPct val="0"/>
      </a:spcAft>
      <a:defRPr sz="1200" kern="1200">
        <a:solidFill>
          <a:schemeClr val="tx1"/>
        </a:solidFill>
        <a:latin typeface="Times New Roman" charset="0"/>
        <a:ea typeface="ＭＳ Ｐゴシック" charset="0"/>
        <a:cs typeface="+mn-cs"/>
      </a:defRPr>
    </a:lvl2pPr>
    <a:lvl3pPr marL="914400" algn="l" rtl="0" fontAlgn="base">
      <a:spcBef>
        <a:spcPct val="30000"/>
      </a:spcBef>
      <a:spcAft>
        <a:spcPct val="0"/>
      </a:spcAft>
      <a:defRPr sz="1200" kern="1200">
        <a:solidFill>
          <a:schemeClr val="tx1"/>
        </a:solidFill>
        <a:latin typeface="Times New Roman" charset="0"/>
        <a:ea typeface="ＭＳ Ｐゴシック" charset="0"/>
        <a:cs typeface="+mn-cs"/>
      </a:defRPr>
    </a:lvl3pPr>
    <a:lvl4pPr marL="1371600" algn="l" rtl="0" fontAlgn="base">
      <a:spcBef>
        <a:spcPct val="30000"/>
      </a:spcBef>
      <a:spcAft>
        <a:spcPct val="0"/>
      </a:spcAft>
      <a:defRPr sz="1200" kern="1200">
        <a:solidFill>
          <a:schemeClr val="tx1"/>
        </a:solidFill>
        <a:latin typeface="Times New Roman" charset="0"/>
        <a:ea typeface="ＭＳ Ｐゴシック" charset="0"/>
        <a:cs typeface="+mn-cs"/>
      </a:defRPr>
    </a:lvl4pPr>
    <a:lvl5pPr marL="1828800" algn="l" rtl="0" fontAlgn="base">
      <a:spcBef>
        <a:spcPct val="30000"/>
      </a:spcBef>
      <a:spcAft>
        <a:spcPct val="0"/>
      </a:spcAft>
      <a:defRPr sz="1200" kern="1200">
        <a:solidFill>
          <a:schemeClr val="tx1"/>
        </a:solidFill>
        <a:latin typeface="Times New Roman"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TextShape 1"/>
          <p:cNvSpPr txBox="1"/>
          <p:nvPr/>
        </p:nvSpPr>
        <p:spPr>
          <a:xfrm>
            <a:off x="914400" y="4343400"/>
            <a:ext cx="5029200" cy="4114800"/>
          </a:xfrm>
          <a:prstGeom prst="rect">
            <a:avLst/>
          </a:prstGeom>
          <a:noFill/>
          <a:ln>
            <a:noFill/>
          </a:ln>
        </p:spPr>
      </p:sp>
    </p:spTree>
    <p:extLst>
      <p:ext uri="{BB962C8B-B14F-4D97-AF65-F5344CB8AC3E}">
        <p14:creationId xmlns:p14="http://schemas.microsoft.com/office/powerpoint/2010/main" val="7734989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FA7048B-F125-794F-A9D2-8ADC32E11CA3}" type="slidenum">
              <a:rPr lang="en-US"/>
              <a:pPr/>
              <a:t>3</a:t>
            </a:fld>
            <a:endParaRPr lang="en-US"/>
          </a:p>
        </p:txBody>
      </p:sp>
      <p:sp>
        <p:nvSpPr>
          <p:cNvPr id="614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614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4776986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Fugitive Slave Act required</a:t>
            </a:r>
            <a:r>
              <a:rPr lang="en-US" baseline="0" dirty="0" smtClean="0"/>
              <a:t> that citizens of all states, including the free northern states, must cooperate in capturing escaped slaves and returning them to their slave masters.  Since there were no legal protections for escaped slaves, some free black citizens were kidnapped and sold into slavery by immoral white citizens.  The police in Boston were known for engaging in this behavior.  The law angered anti-slavery advocates and some northern state politicians refused </a:t>
            </a:r>
            <a:r>
              <a:rPr lang="en-US" baseline="0" smtClean="0"/>
              <a:t>to comply.</a:t>
            </a:r>
            <a:endParaRPr lang="en-US" dirty="0"/>
          </a:p>
        </p:txBody>
      </p:sp>
      <p:sp>
        <p:nvSpPr>
          <p:cNvPr id="4" name="Slide Number Placeholder 3"/>
          <p:cNvSpPr>
            <a:spLocks noGrp="1"/>
          </p:cNvSpPr>
          <p:nvPr>
            <p:ph type="sldNum" sz="quarter" idx="10"/>
          </p:nvPr>
        </p:nvSpPr>
        <p:spPr/>
        <p:txBody>
          <a:bodyPr/>
          <a:lstStyle/>
          <a:p>
            <a:fld id="{D6705C22-7257-0B47-89BD-E08F3BBCF174}" type="slidenum">
              <a:rPr lang="en-US" smtClean="0"/>
              <a:pPr/>
              <a:t>5</a:t>
            </a:fld>
            <a:endParaRPr lang="en-US"/>
          </a:p>
        </p:txBody>
      </p:sp>
    </p:spTree>
    <p:extLst>
      <p:ext uri="{BB962C8B-B14F-4D97-AF65-F5344CB8AC3E}">
        <p14:creationId xmlns:p14="http://schemas.microsoft.com/office/powerpoint/2010/main" val="1343094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C9C169D-B9E0-B048-9E36-3B4FB3763D7F}" type="slidenum">
              <a:rPr lang="en-US"/>
              <a:pPr/>
              <a:t>6</a:t>
            </a:fld>
            <a:endParaRPr lang="en-US"/>
          </a:p>
        </p:txBody>
      </p:sp>
      <p:sp>
        <p:nvSpPr>
          <p:cNvPr id="1024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0243" name="Rectangle 3"/>
          <p:cNvSpPr>
            <a:spLocks noGrp="1" noChangeArrowheads="1"/>
          </p:cNvSpPr>
          <p:nvPr>
            <p:ph type="body" idx="1"/>
          </p:nvPr>
        </p:nvSpPr>
        <p:spPr>
          <a:xfrm>
            <a:off x="914400" y="4343400"/>
            <a:ext cx="5029200" cy="4495800"/>
          </a:xfrm>
        </p:spPr>
        <p:txBody>
          <a:bodyPr/>
          <a:lstStyle/>
          <a:p>
            <a:pPr>
              <a:spcBef>
                <a:spcPts val="500"/>
              </a:spcBef>
              <a:spcAft>
                <a:spcPts val="500"/>
              </a:spcAft>
            </a:pPr>
            <a:r>
              <a:rPr lang="en-US"/>
              <a:t>Two days after Anthony Burns' capture on May 24, 1854, notices such as this one began to appear on Boston's streets. The notice pictured here announces a meeting at Faneuil Hall, sponsored by the Boston Vigilance Committee, where a course of action would be determined. </a:t>
            </a:r>
            <a:br>
              <a:rPr lang="en-US"/>
            </a:br>
            <a:r>
              <a:rPr lang="en-US"/>
              <a:t/>
            </a:r>
            <a:br>
              <a:rPr lang="en-US"/>
            </a:br>
            <a:r>
              <a:rPr lang="en-US"/>
              <a:t/>
            </a:r>
            <a:br>
              <a:rPr lang="en-US"/>
            </a:br>
            <a:r>
              <a:rPr lang="en-US"/>
              <a:t>A MAN </a:t>
            </a:r>
            <a:br>
              <a:rPr lang="en-US"/>
            </a:br>
            <a:r>
              <a:rPr lang="en-US"/>
              <a:t>KIDNAPPED!</a:t>
            </a:r>
            <a:br>
              <a:rPr lang="en-US"/>
            </a:br>
            <a:r>
              <a:rPr lang="en-US"/>
              <a:t/>
            </a:r>
            <a:br>
              <a:rPr lang="en-US"/>
            </a:br>
            <a:r>
              <a:rPr lang="en-US"/>
              <a:t>A PUBLIC MEETING AT </a:t>
            </a:r>
            <a:br>
              <a:rPr lang="en-US"/>
            </a:br>
            <a:r>
              <a:rPr lang="en-US"/>
              <a:t>FANEUIL HALL!</a:t>
            </a:r>
            <a:br>
              <a:rPr lang="en-US"/>
            </a:br>
            <a:r>
              <a:rPr lang="en-US"/>
              <a:t>WILL BE HELD</a:t>
            </a:r>
            <a:br>
              <a:rPr lang="en-US"/>
            </a:br>
            <a:r>
              <a:rPr lang="en-US"/>
              <a:t>THIS FRIDAY EVEN'G,</a:t>
            </a:r>
            <a:br>
              <a:rPr lang="en-US"/>
            </a:br>
            <a:r>
              <a:rPr lang="en-US"/>
              <a:t>May 26th, at 7 o'clock,</a:t>
            </a:r>
            <a:br>
              <a:rPr lang="en-US"/>
            </a:br>
            <a:r>
              <a:rPr lang="en-US"/>
              <a:t>To secure justice for A MAN CLAIMED AS A SLAVE by a</a:t>
            </a:r>
            <a:br>
              <a:rPr lang="en-US"/>
            </a:br>
            <a:r>
              <a:rPr lang="en-US"/>
              <a:t>VIRGINIA</a:t>
            </a:r>
            <a:br>
              <a:rPr lang="en-US"/>
            </a:br>
            <a:r>
              <a:rPr lang="en-US"/>
              <a:t>KIDNAPPER!</a:t>
            </a:r>
            <a:br>
              <a:rPr lang="en-US"/>
            </a:br>
            <a:r>
              <a:rPr lang="en-US"/>
              <a:t/>
            </a:r>
            <a:br>
              <a:rPr lang="en-US"/>
            </a:br>
            <a:r>
              <a:rPr lang="en-US"/>
              <a:t>And NOW IMPRISONED IN BOSTON COURT HOUSE, in </a:t>
            </a:r>
            <a:br>
              <a:rPr lang="en-US"/>
            </a:br>
            <a:r>
              <a:rPr lang="en-US"/>
              <a:t>defiance of the Laws of Massachusetts, Shall be plunged into the Hell of Viginia Slavery by a Massachusetts Judge of Probate!</a:t>
            </a:r>
            <a:br>
              <a:rPr lang="en-US"/>
            </a:br>
            <a:r>
              <a:rPr lang="en-US"/>
              <a:t/>
            </a:r>
            <a:br>
              <a:rPr lang="en-US"/>
            </a:br>
            <a:r>
              <a:rPr lang="en-US"/>
              <a:t>BOSTON, May 26, 1854</a:t>
            </a:r>
          </a:p>
          <a:p>
            <a:endParaRPr lang="en-US"/>
          </a:p>
        </p:txBody>
      </p:sp>
    </p:spTree>
    <p:extLst>
      <p:ext uri="{BB962C8B-B14F-4D97-AF65-F5344CB8AC3E}">
        <p14:creationId xmlns:p14="http://schemas.microsoft.com/office/powerpoint/2010/main" val="13298671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4B5B16D-9A33-EC46-9716-30F00DFB1EA9}" type="slidenum">
              <a:rPr lang="en-US"/>
              <a:pPr/>
              <a:t>7</a:t>
            </a:fld>
            <a:endParaRPr lang="en-US"/>
          </a:p>
        </p:txBody>
      </p:sp>
      <p:sp>
        <p:nvSpPr>
          <p:cNvPr id="1843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8435" name="Rectangle 3"/>
          <p:cNvSpPr>
            <a:spLocks noGrp="1" noChangeArrowheads="1"/>
          </p:cNvSpPr>
          <p:nvPr>
            <p:ph type="body" idx="1"/>
          </p:nvPr>
        </p:nvSpPr>
        <p:spPr/>
        <p:txBody>
          <a:bodyPr/>
          <a:lstStyle/>
          <a:p>
            <a:pPr>
              <a:spcBef>
                <a:spcPts val="500"/>
              </a:spcBef>
              <a:spcAft>
                <a:spcPts val="500"/>
              </a:spcAft>
            </a:pPr>
            <a:r>
              <a:rPr lang="en-US"/>
              <a:t>In compliance with the recently enacted Fugitive Slave Act, Anthony Burns was ordered by the court on June 2, 1854 to be returned to slavery in Virginia. An estimated 50,000 outraged citizens lined the streets of Boston as an army of soldiers escorted Burns to the waterfront. </a:t>
            </a:r>
            <a:br>
              <a:rPr lang="en-US"/>
            </a:br>
            <a:r>
              <a:rPr lang="en-US"/>
              <a:t/>
            </a:r>
            <a:br>
              <a:rPr lang="en-US"/>
            </a:br>
            <a:r>
              <a:rPr lang="en-US"/>
              <a:t>This engraving depicts the scene of Burns' march. Men in a window, along with the angry mob outside and on top of the surrounding buildings, shout out "Kidnappers!" </a:t>
            </a:r>
            <a:br>
              <a:rPr lang="en-US"/>
            </a:br>
            <a:endParaRPr lang="en-US"/>
          </a:p>
          <a:p>
            <a:endParaRPr lang="en-US"/>
          </a:p>
        </p:txBody>
      </p:sp>
    </p:spTree>
    <p:extLst>
      <p:ext uri="{BB962C8B-B14F-4D97-AF65-F5344CB8AC3E}">
        <p14:creationId xmlns:p14="http://schemas.microsoft.com/office/powerpoint/2010/main" val="675265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8206602-F131-5D43-9AB6-D39E18716B5E}" type="slidenum">
              <a:rPr lang="en-US"/>
              <a:pPr/>
              <a:t>9</a:t>
            </a:fld>
            <a:endParaRPr lang="en-US"/>
          </a:p>
        </p:txBody>
      </p:sp>
      <p:sp>
        <p:nvSpPr>
          <p:cNvPr id="2253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2531" name="Rectangle 3"/>
          <p:cNvSpPr>
            <a:spLocks noGrp="1" noChangeArrowheads="1"/>
          </p:cNvSpPr>
          <p:nvPr>
            <p:ph type="body" idx="1"/>
          </p:nvPr>
        </p:nvSpPr>
        <p:spPr/>
        <p:txBody>
          <a:bodyPr/>
          <a:lstStyle/>
          <a:p>
            <a:r>
              <a:rPr lang="en-US"/>
              <a:t>This photograph of John Brown was taken in 1856 while the abolitionist was in Kansas, the same year he led an attack on a settlement along the Pottawatomie River in which five unarmed, proslavery settlers were seized and brutally murdered. Although Brown could have killed as many as nine men in the attack, he settled on five -- the same number of antislavery men who had recently died at the hands of southern settlers. The retaliation, Brown claimed, was to create "a restraining fear" among the aggressive proslavery advocates.</a:t>
            </a:r>
            <a:br>
              <a:rPr lang="en-US"/>
            </a:br>
            <a:r>
              <a:rPr lang="en-US"/>
              <a:t/>
            </a:r>
            <a:br>
              <a:rPr lang="en-US"/>
            </a:br>
            <a:r>
              <a:rPr lang="en-US"/>
              <a:t>By the end of the year Brown would become the most renowned individual living in "Bleeding Kansas."</a:t>
            </a:r>
            <a:br>
              <a:rPr lang="en-US"/>
            </a:br>
            <a:endParaRPr lang="en-US"/>
          </a:p>
          <a:p>
            <a:endParaRPr lang="en-US"/>
          </a:p>
        </p:txBody>
      </p:sp>
    </p:spTree>
    <p:extLst>
      <p:ext uri="{BB962C8B-B14F-4D97-AF65-F5344CB8AC3E}">
        <p14:creationId xmlns:p14="http://schemas.microsoft.com/office/powerpoint/2010/main" val="10470240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B3868F5-1166-7C42-A11D-9BD044585DB2}" type="slidenum">
              <a:rPr lang="en-US"/>
              <a:pPr/>
              <a:t>10</a:t>
            </a:fld>
            <a:endParaRPr lang="en-US"/>
          </a:p>
        </p:txBody>
      </p:sp>
      <p:sp>
        <p:nvSpPr>
          <p:cNvPr id="1638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6387" name="Rectangle 3"/>
          <p:cNvSpPr>
            <a:spLocks noGrp="1" noChangeArrowheads="1"/>
          </p:cNvSpPr>
          <p:nvPr>
            <p:ph type="body" idx="1"/>
          </p:nvPr>
        </p:nvSpPr>
        <p:spPr/>
        <p:txBody>
          <a:bodyPr/>
          <a:lstStyle/>
          <a:p>
            <a:pPr>
              <a:spcBef>
                <a:spcPts val="500"/>
              </a:spcBef>
              <a:spcAft>
                <a:spcPts val="500"/>
              </a:spcAft>
            </a:pPr>
            <a:r>
              <a:rPr lang="en-US" b="1" dirty="0"/>
              <a:t>Assault on Senator Sumner, 1856</a:t>
            </a:r>
            <a:r>
              <a:rPr lang="en-US" b="1" dirty="0" smtClean="0"/>
              <a:t>.</a:t>
            </a:r>
          </a:p>
          <a:p>
            <a:pPr>
              <a:spcBef>
                <a:spcPts val="500"/>
              </a:spcBef>
              <a:spcAft>
                <a:spcPts val="500"/>
              </a:spcAft>
            </a:pPr>
            <a:r>
              <a:rPr lang="en-US" b="0" dirty="0" smtClean="0"/>
              <a:t>The</a:t>
            </a:r>
            <a:r>
              <a:rPr lang="en-US" b="0" baseline="0" dirty="0" smtClean="0"/>
              <a:t> violence in Kansas spread back to Washington D.C. when Senator Charles Sumner, an anti-slavery Republican from Massachusetts, was attacked on the floor of the Senate by Representative Preston Brooks of South Carolina.  Three days earlier, Sumner had given a speech in which he insulted Brooks’ uncle Senator Andrew Butler for his pro-slavery stance.  Brooks took Sumner by surprise and bashed him over the head repeatedly with the metal-topped cane.  Brooks resigned from Congress but was immediately re-elected in South Carolina, though he died not long after.  Sumner was badly injured, but recovered and served 18 more years in the Senate, cementing a legacy as perhaps the most powerful anti-slavery voice in the federal government.</a:t>
            </a:r>
            <a:r>
              <a:rPr lang="en-US" dirty="0"/>
              <a:t/>
            </a:r>
            <a:br>
              <a:rPr lang="en-US" dirty="0"/>
            </a:br>
            <a:endParaRPr lang="en-US" dirty="0"/>
          </a:p>
          <a:p>
            <a:endParaRPr lang="en-US" dirty="0"/>
          </a:p>
        </p:txBody>
      </p:sp>
    </p:spTree>
    <p:extLst>
      <p:ext uri="{BB962C8B-B14F-4D97-AF65-F5344CB8AC3E}">
        <p14:creationId xmlns:p14="http://schemas.microsoft.com/office/powerpoint/2010/main" val="8529443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D3DE963-73E4-BE44-8C4D-B4FC59C051F0}" type="slidenum">
              <a:rPr lang="en-US"/>
              <a:pPr/>
              <a:t>11</a:t>
            </a:fld>
            <a:endParaRPr lang="en-US"/>
          </a:p>
        </p:txBody>
      </p:sp>
      <p:sp>
        <p:nvSpPr>
          <p:cNvPr id="2048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048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9821786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TextShape 1"/>
          <p:cNvSpPr txBox="1"/>
          <p:nvPr/>
        </p:nvSpPr>
        <p:spPr>
          <a:xfrm>
            <a:off x="914400" y="4343400"/>
            <a:ext cx="5029200" cy="4114800"/>
          </a:xfrm>
          <a:prstGeom prst="rect">
            <a:avLst/>
          </a:prstGeom>
          <a:noFill/>
          <a:ln>
            <a:noFill/>
          </a:ln>
        </p:spPr>
      </p:sp>
    </p:spTree>
    <p:extLst>
      <p:ext uri="{BB962C8B-B14F-4D97-AF65-F5344CB8AC3E}">
        <p14:creationId xmlns:p14="http://schemas.microsoft.com/office/powerpoint/2010/main" val="19173437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8C73D57-8CD3-0848-AE08-E527041C4E33}" type="slidenum">
              <a:rPr lang="en-US"/>
              <a:pPr/>
              <a:t>‹#›</a:t>
            </a:fld>
            <a:endParaRPr lang="en-US"/>
          </a:p>
        </p:txBody>
      </p:sp>
    </p:spTree>
    <p:extLst>
      <p:ext uri="{BB962C8B-B14F-4D97-AF65-F5344CB8AC3E}">
        <p14:creationId xmlns:p14="http://schemas.microsoft.com/office/powerpoint/2010/main" val="15384286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FE0F8A4-6A22-B44F-B154-13EF1EB42E10}" type="slidenum">
              <a:rPr lang="en-US"/>
              <a:pPr/>
              <a:t>‹#›</a:t>
            </a:fld>
            <a:endParaRPr lang="en-US"/>
          </a:p>
        </p:txBody>
      </p:sp>
    </p:spTree>
    <p:extLst>
      <p:ext uri="{BB962C8B-B14F-4D97-AF65-F5344CB8AC3E}">
        <p14:creationId xmlns:p14="http://schemas.microsoft.com/office/powerpoint/2010/main" val="13111666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B6D3F52-4451-5947-B2EA-0FC402B951C6}" type="slidenum">
              <a:rPr lang="en-US"/>
              <a:pPr/>
              <a:t>‹#›</a:t>
            </a:fld>
            <a:endParaRPr lang="en-US"/>
          </a:p>
        </p:txBody>
      </p:sp>
    </p:spTree>
    <p:extLst>
      <p:ext uri="{BB962C8B-B14F-4D97-AF65-F5344CB8AC3E}">
        <p14:creationId xmlns:p14="http://schemas.microsoft.com/office/powerpoint/2010/main" val="41969555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B2B0E45-7E5D-4A40-8E37-318EF1F956A5}" type="slidenum">
              <a:rPr lang="en-US"/>
              <a:pPr/>
              <a:t>‹#›</a:t>
            </a:fld>
            <a:endParaRPr lang="en-US"/>
          </a:p>
        </p:txBody>
      </p:sp>
    </p:spTree>
    <p:extLst>
      <p:ext uri="{BB962C8B-B14F-4D97-AF65-F5344CB8AC3E}">
        <p14:creationId xmlns:p14="http://schemas.microsoft.com/office/powerpoint/2010/main" val="4375769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A1C3B00-AE6F-4E47-837C-60CB095F20D8}" type="slidenum">
              <a:rPr lang="en-US"/>
              <a:pPr/>
              <a:t>‹#›</a:t>
            </a:fld>
            <a:endParaRPr lang="en-US"/>
          </a:p>
        </p:txBody>
      </p:sp>
    </p:spTree>
    <p:extLst>
      <p:ext uri="{BB962C8B-B14F-4D97-AF65-F5344CB8AC3E}">
        <p14:creationId xmlns:p14="http://schemas.microsoft.com/office/powerpoint/2010/main" val="17601506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360E1BB-4FC5-5949-A92C-59EFFE9FC400}" type="slidenum">
              <a:rPr lang="en-US"/>
              <a:pPr/>
              <a:t>‹#›</a:t>
            </a:fld>
            <a:endParaRPr lang="en-US"/>
          </a:p>
        </p:txBody>
      </p:sp>
    </p:spTree>
    <p:extLst>
      <p:ext uri="{BB962C8B-B14F-4D97-AF65-F5344CB8AC3E}">
        <p14:creationId xmlns:p14="http://schemas.microsoft.com/office/powerpoint/2010/main" val="5615329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8EF24C97-E0BE-3E41-A64E-BC79F4E950D4}" type="slidenum">
              <a:rPr lang="en-US"/>
              <a:pPr/>
              <a:t>‹#›</a:t>
            </a:fld>
            <a:endParaRPr lang="en-US"/>
          </a:p>
        </p:txBody>
      </p:sp>
    </p:spTree>
    <p:extLst>
      <p:ext uri="{BB962C8B-B14F-4D97-AF65-F5344CB8AC3E}">
        <p14:creationId xmlns:p14="http://schemas.microsoft.com/office/powerpoint/2010/main" val="30290826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FCCA8946-349A-134D-AE86-831609818AC8}" type="slidenum">
              <a:rPr lang="en-US"/>
              <a:pPr/>
              <a:t>‹#›</a:t>
            </a:fld>
            <a:endParaRPr lang="en-US"/>
          </a:p>
        </p:txBody>
      </p:sp>
    </p:spTree>
    <p:extLst>
      <p:ext uri="{BB962C8B-B14F-4D97-AF65-F5344CB8AC3E}">
        <p14:creationId xmlns:p14="http://schemas.microsoft.com/office/powerpoint/2010/main" val="8146012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B64FD085-738F-E640-908B-BE6076E13AF1}" type="slidenum">
              <a:rPr lang="en-US"/>
              <a:pPr/>
              <a:t>‹#›</a:t>
            </a:fld>
            <a:endParaRPr lang="en-US"/>
          </a:p>
        </p:txBody>
      </p:sp>
    </p:spTree>
    <p:extLst>
      <p:ext uri="{BB962C8B-B14F-4D97-AF65-F5344CB8AC3E}">
        <p14:creationId xmlns:p14="http://schemas.microsoft.com/office/powerpoint/2010/main" val="13543648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EB6A5A9-7CF2-4245-BBDD-AE1CFD22CDAC}" type="slidenum">
              <a:rPr lang="en-US"/>
              <a:pPr/>
              <a:t>‹#›</a:t>
            </a:fld>
            <a:endParaRPr lang="en-US"/>
          </a:p>
        </p:txBody>
      </p:sp>
    </p:spTree>
    <p:extLst>
      <p:ext uri="{BB962C8B-B14F-4D97-AF65-F5344CB8AC3E}">
        <p14:creationId xmlns:p14="http://schemas.microsoft.com/office/powerpoint/2010/main" val="39860838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5FC7305-E9B7-FC41-81D0-020858AD06D5}" type="slidenum">
              <a:rPr lang="en-US"/>
              <a:pPr/>
              <a:t>‹#›</a:t>
            </a:fld>
            <a:endParaRPr lang="en-US"/>
          </a:p>
        </p:txBody>
      </p:sp>
    </p:spTree>
    <p:extLst>
      <p:ext uri="{BB962C8B-B14F-4D97-AF65-F5344CB8AC3E}">
        <p14:creationId xmlns:p14="http://schemas.microsoft.com/office/powerpoint/2010/main" val="98306811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FAA26D3D-D897-4be2-8F04-BA451C77F1D7}">
              <ma14:placeholderFlag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FAA26D3D-D897-4be2-8F04-BA451C77F1D7}">
              <ma14:placeholderFlag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FAA26D3D-D897-4be2-8F04-BA451C77F1D7}">
              <ma14:placeholderFlag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FAA26D3D-D897-4be2-8F04-BA451C77F1D7}">
              <ma14:placeholderFlag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FAA26D3D-D897-4be2-8F04-BA451C77F1D7}">
              <ma14:placeholderFlag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8D20B5EC-2037-1448-82BD-54949080A840}"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charset="0"/>
          <a:ea typeface="ＭＳ Ｐゴシック" charset="0"/>
        </a:defRPr>
      </a:lvl2pPr>
      <a:lvl3pPr algn="ctr" rtl="0" fontAlgn="base">
        <a:spcBef>
          <a:spcPct val="0"/>
        </a:spcBef>
        <a:spcAft>
          <a:spcPct val="0"/>
        </a:spcAft>
        <a:defRPr sz="4400">
          <a:solidFill>
            <a:schemeClr val="tx2"/>
          </a:solidFill>
          <a:latin typeface="Times New Roman" charset="0"/>
          <a:ea typeface="ＭＳ Ｐゴシック" charset="0"/>
        </a:defRPr>
      </a:lvl3pPr>
      <a:lvl4pPr algn="ctr" rtl="0" fontAlgn="base">
        <a:spcBef>
          <a:spcPct val="0"/>
        </a:spcBef>
        <a:spcAft>
          <a:spcPct val="0"/>
        </a:spcAft>
        <a:defRPr sz="4400">
          <a:solidFill>
            <a:schemeClr val="tx2"/>
          </a:solidFill>
          <a:latin typeface="Times New Roman" charset="0"/>
          <a:ea typeface="ＭＳ Ｐゴシック" charset="0"/>
        </a:defRPr>
      </a:lvl4pPr>
      <a:lvl5pPr algn="ctr" rtl="0" fontAlgn="base">
        <a:spcBef>
          <a:spcPct val="0"/>
        </a:spcBef>
        <a:spcAft>
          <a:spcPct val="0"/>
        </a:spcAft>
        <a:defRPr sz="4400">
          <a:solidFill>
            <a:schemeClr val="tx2"/>
          </a:solidFill>
          <a:latin typeface="Times New Roman" charset="0"/>
          <a:ea typeface="ＭＳ Ｐゴシック" charset="0"/>
        </a:defRPr>
      </a:lvl5pPr>
      <a:lvl6pPr marL="457200" algn="ctr" rtl="0" fontAlgn="base">
        <a:spcBef>
          <a:spcPct val="0"/>
        </a:spcBef>
        <a:spcAft>
          <a:spcPct val="0"/>
        </a:spcAft>
        <a:defRPr sz="4400">
          <a:solidFill>
            <a:schemeClr val="tx2"/>
          </a:solidFill>
          <a:latin typeface="Times New Roman" charset="0"/>
          <a:ea typeface="ＭＳ Ｐゴシック" charset="0"/>
        </a:defRPr>
      </a:lvl6pPr>
      <a:lvl7pPr marL="914400" algn="ctr" rtl="0" fontAlgn="base">
        <a:spcBef>
          <a:spcPct val="0"/>
        </a:spcBef>
        <a:spcAft>
          <a:spcPct val="0"/>
        </a:spcAft>
        <a:defRPr sz="4400">
          <a:solidFill>
            <a:schemeClr val="tx2"/>
          </a:solidFill>
          <a:latin typeface="Times New Roman" charset="0"/>
          <a:ea typeface="ＭＳ Ｐゴシック" charset="0"/>
        </a:defRPr>
      </a:lvl7pPr>
      <a:lvl8pPr marL="1371600" algn="ctr" rtl="0" fontAlgn="base">
        <a:spcBef>
          <a:spcPct val="0"/>
        </a:spcBef>
        <a:spcAft>
          <a:spcPct val="0"/>
        </a:spcAft>
        <a:defRPr sz="4400">
          <a:solidFill>
            <a:schemeClr val="tx2"/>
          </a:solidFill>
          <a:latin typeface="Times New Roman" charset="0"/>
          <a:ea typeface="ＭＳ Ｐゴシック" charset="0"/>
        </a:defRPr>
      </a:lvl8pPr>
      <a:lvl9pPr marL="1828800" algn="ctr" rtl="0" fontAlgn="base">
        <a:spcBef>
          <a:spcPct val="0"/>
        </a:spcBef>
        <a:spcAft>
          <a:spcPct val="0"/>
        </a:spcAft>
        <a:defRPr sz="4400">
          <a:solidFill>
            <a:schemeClr val="tx2"/>
          </a:solidFill>
          <a:latin typeface="Times New Roman" charset="0"/>
          <a:ea typeface="ＭＳ Ｐゴシック"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 Id="rId3" Type="http://schemas.openxmlformats.org/officeDocument/2006/relationships/image" Target="../media/image10.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2.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 name="Picture 83"/>
          <p:cNvPicPr/>
          <p:nvPr/>
        </p:nvPicPr>
        <p:blipFill>
          <a:blip r:embed="rId3"/>
          <a:stretch/>
        </p:blipFill>
        <p:spPr>
          <a:xfrm>
            <a:off x="152280" y="914400"/>
            <a:ext cx="8839440" cy="5494320"/>
          </a:xfrm>
          <a:prstGeom prst="rect">
            <a:avLst/>
          </a:prstGeom>
          <a:ln>
            <a:noFill/>
          </a:ln>
        </p:spPr>
      </p:pic>
      <p:sp>
        <p:nvSpPr>
          <p:cNvPr id="85" name="CustomShape 1"/>
          <p:cNvSpPr/>
          <p:nvPr/>
        </p:nvSpPr>
        <p:spPr>
          <a:xfrm>
            <a:off x="1670040" y="380880"/>
            <a:ext cx="6622560" cy="581400"/>
          </a:xfrm>
          <a:prstGeom prst="rect">
            <a:avLst/>
          </a:pr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n-US" sz="3200" b="1">
                <a:latin typeface="Engravers MT"/>
              </a:rPr>
              <a:t>United States - 1860</a:t>
            </a:r>
            <a:endParaRPr/>
          </a:p>
        </p:txBody>
      </p:sp>
    </p:spTree>
    <p:extLst>
      <p:ext uri="{BB962C8B-B14F-4D97-AF65-F5344CB8AC3E}">
        <p14:creationId xmlns:p14="http://schemas.microsoft.com/office/powerpoint/2010/main" val="2078996413"/>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152400"/>
            <a:ext cx="7086600" cy="65547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0" name="Picture 4" descr="http://www.pbs.org/wgbh/aia/part4/images/4dred10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63688" y="152400"/>
            <a:ext cx="5818187" cy="6629400"/>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 name="Picture 83"/>
          <p:cNvPicPr/>
          <p:nvPr/>
        </p:nvPicPr>
        <p:blipFill>
          <a:blip r:embed="rId3"/>
          <a:stretch/>
        </p:blipFill>
        <p:spPr>
          <a:xfrm>
            <a:off x="152280" y="914400"/>
            <a:ext cx="8839440" cy="5494320"/>
          </a:xfrm>
          <a:prstGeom prst="rect">
            <a:avLst/>
          </a:prstGeom>
          <a:ln>
            <a:noFill/>
          </a:ln>
        </p:spPr>
      </p:pic>
      <p:sp>
        <p:nvSpPr>
          <p:cNvPr id="85" name="CustomShape 1"/>
          <p:cNvSpPr/>
          <p:nvPr/>
        </p:nvSpPr>
        <p:spPr>
          <a:xfrm>
            <a:off x="1670040" y="380880"/>
            <a:ext cx="6622560" cy="581400"/>
          </a:xfrm>
          <a:prstGeom prst="rect">
            <a:avLst/>
          </a:pr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n-US" sz="3200" b="1">
                <a:latin typeface="Engravers MT"/>
              </a:rPr>
              <a:t>United States - 1860</a:t>
            </a:r>
            <a:endParaRPr/>
          </a:p>
        </p:txBody>
      </p:sp>
    </p:spTree>
    <p:extLst>
      <p:ext uri="{BB962C8B-B14F-4D97-AF65-F5344CB8AC3E}">
        <p14:creationId xmlns:p14="http://schemas.microsoft.com/office/powerpoint/2010/main" val="466641906"/>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143000"/>
          </a:xfrm>
        </p:spPr>
        <p:txBody>
          <a:bodyPr/>
          <a:lstStyle/>
          <a:p>
            <a:r>
              <a:rPr lang="en-US" sz="4000" u="sng" dirty="0" smtClean="0"/>
              <a:t>Steps Leading Toward the Civil War</a:t>
            </a:r>
            <a:endParaRPr lang="en-US" sz="4000" u="sng" dirty="0"/>
          </a:p>
        </p:txBody>
      </p:sp>
      <p:sp>
        <p:nvSpPr>
          <p:cNvPr id="3" name="Content Placeholder 2"/>
          <p:cNvSpPr>
            <a:spLocks noGrp="1"/>
          </p:cNvSpPr>
          <p:nvPr>
            <p:ph idx="1"/>
          </p:nvPr>
        </p:nvSpPr>
        <p:spPr>
          <a:xfrm>
            <a:off x="685800" y="1295400"/>
            <a:ext cx="7772400" cy="4114800"/>
          </a:xfrm>
        </p:spPr>
        <p:txBody>
          <a:bodyPr/>
          <a:lstStyle/>
          <a:p>
            <a:pPr marL="0" indent="0">
              <a:buNone/>
            </a:pPr>
            <a:r>
              <a:rPr lang="en-US" u="sng" dirty="0" smtClean="0"/>
              <a:t>Focus Question</a:t>
            </a:r>
            <a:r>
              <a:rPr lang="en-US" dirty="0" smtClean="0"/>
              <a:t>:</a:t>
            </a:r>
          </a:p>
          <a:p>
            <a:r>
              <a:rPr lang="en-US" dirty="0" smtClean="0"/>
              <a:t>How did Westward Expansion spur the debate over slavery?</a:t>
            </a:r>
          </a:p>
          <a:p>
            <a:endParaRPr lang="en-US" dirty="0"/>
          </a:p>
          <a:p>
            <a:pPr marL="0" indent="0">
              <a:buNone/>
            </a:pPr>
            <a:r>
              <a:rPr lang="en-US" u="sng" dirty="0" smtClean="0"/>
              <a:t>Main Issue Behind the Civil War</a:t>
            </a:r>
            <a:r>
              <a:rPr lang="en-US" dirty="0" smtClean="0"/>
              <a:t>:</a:t>
            </a:r>
          </a:p>
          <a:p>
            <a:r>
              <a:rPr lang="en-US" dirty="0" smtClean="0"/>
              <a:t>As the nation expanded, in which new areas would slavery be allowed?</a:t>
            </a:r>
          </a:p>
          <a:p>
            <a:r>
              <a:rPr lang="en-US" dirty="0" smtClean="0"/>
              <a:t>And who would decide – the </a:t>
            </a:r>
            <a:r>
              <a:rPr lang="en-US" dirty="0"/>
              <a:t>f</a:t>
            </a:r>
            <a:r>
              <a:rPr lang="en-US" dirty="0" smtClean="0"/>
              <a:t>ederal government or each individual state?</a:t>
            </a:r>
            <a:endParaRPr lang="en-US" dirty="0"/>
          </a:p>
        </p:txBody>
      </p:sp>
    </p:spTree>
    <p:extLst>
      <p:ext uri="{BB962C8B-B14F-4D97-AF65-F5344CB8AC3E}">
        <p14:creationId xmlns:p14="http://schemas.microsoft.com/office/powerpoint/2010/main" val="3547697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http://wps.ablongman.com/wps/media/objects/31/32716/figures/DIVI18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890588"/>
            <a:ext cx="9220200" cy="5484812"/>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http://www.wwnorton.com/college/history/ushist/tinimage/comp1850.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50850"/>
            <a:ext cx="9144000" cy="5956300"/>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3" name="Picture 3" descr="http://theoldentimes.com/lenharrod56m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 y="685800"/>
            <a:ext cx="8915400" cy="5292725"/>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71738" y="-47625"/>
            <a:ext cx="4200525" cy="6953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47625"/>
            <a:ext cx="6096000" cy="6953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descr="http://www.utep.edu/kc3312/clymer/images/map4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08000"/>
            <a:ext cx="9144000" cy="5843588"/>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7" name="Picture 3" descr="John Brow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685800"/>
            <a:ext cx="6613525" cy="7543800"/>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1709</TotalTime>
  <Words>487</Words>
  <Application>Microsoft Macintosh PowerPoint</Application>
  <PresentationFormat>On-screen Show (4:3)</PresentationFormat>
  <Paragraphs>22</Paragraphs>
  <Slides>12</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Engravers MT</vt:lpstr>
      <vt:lpstr>ＭＳ Ｐゴシック</vt:lpstr>
      <vt:lpstr>Times New Roman</vt:lpstr>
      <vt:lpstr>Default Design</vt:lpstr>
      <vt:lpstr>PowerPoint Presentation</vt:lpstr>
      <vt:lpstr>Steps Leading Toward the Civil War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chsd230</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csstaff</dc:creator>
  <cp:lastModifiedBy>Microsoft Office User</cp:lastModifiedBy>
  <cp:revision>9</cp:revision>
  <dcterms:created xsi:type="dcterms:W3CDTF">2003-11-08T00:16:27Z</dcterms:created>
  <dcterms:modified xsi:type="dcterms:W3CDTF">2018-06-05T02:01:13Z</dcterms:modified>
</cp:coreProperties>
</file>